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anum Myeongjo Bold" charset="1" panose="02020603020101020101"/>
      <p:regular r:id="rId17"/>
    </p:embeddedFont>
    <p:embeddedFont>
      <p:font typeface="Nanum Myeongjo" charset="1" panose="02020603020101020101"/>
      <p:regular r:id="rId18"/>
    </p:embeddedFont>
    <p:embeddedFont>
      <p:font typeface="Source Han Sans KR" charset="1" panose="020B04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8781" y="3498832"/>
            <a:ext cx="845328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222222"/>
                </a:solidFill>
                <a:ea typeface="Nanum Myeongjo Bold"/>
              </a:rPr>
              <a:t>게임데이터 분석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0834" y="5006975"/>
            <a:ext cx="60813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"/>
                <a:ea typeface="Nanum Myeongjo"/>
              </a:rPr>
              <a:t>2조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0834" y="5743575"/>
            <a:ext cx="608131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22222"/>
                </a:solidFill>
                <a:latin typeface="Nanum Myeongjo"/>
                <a:ea typeface="Nanum Myeongjo"/>
              </a:rPr>
              <a:t>엄지훈 | 우성윤 | 장준영 | 신지성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66786"/>
            <a:ext cx="8832039" cy="5891514"/>
          </a:xfrm>
          <a:custGeom>
            <a:avLst/>
            <a:gdLst/>
            <a:ahLst/>
            <a:cxnLst/>
            <a:rect r="r" b="b" t="t" l="l"/>
            <a:pathLst>
              <a:path h="5891514" w="8832039">
                <a:moveTo>
                  <a:pt x="0" y="0"/>
                </a:moveTo>
                <a:lnTo>
                  <a:pt x="8832039" y="0"/>
                </a:lnTo>
                <a:lnTo>
                  <a:pt x="8832039" y="5891514"/>
                </a:lnTo>
                <a:lnTo>
                  <a:pt x="0" y="589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50434"/>
            <a:ext cx="77843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"/>
              </a:rPr>
              <a:t>성과 발표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91358" y="4860608"/>
            <a:ext cx="8115300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최대 강화 레벨에 도달한 유저들이 나타남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91358" y="3309636"/>
            <a:ext cx="8115300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강화 성공 확률과 파괴 확률을 조정하여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latin typeface="Source Han Sans KR"/>
                <a:ea typeface="Source Han Sans KR"/>
              </a:rPr>
              <a:t>10단계까지 갈 수 있게 함.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91358" y="5883592"/>
            <a:ext cx="8115300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최대 강화 레벨까지 도달할 수 있다는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기대감에 평균 플레이 횟수 증가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1358" y="7430452"/>
            <a:ext cx="8115300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이벤트를 통하여 유저들이 더욱 유입되는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상황을 기대할 수 있음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110728" cy="10287000"/>
          </a:xfrm>
          <a:custGeom>
            <a:avLst/>
            <a:gdLst/>
            <a:ahLst/>
            <a:cxnLst/>
            <a:rect r="r" b="b" t="t" l="l"/>
            <a:pathLst>
              <a:path h="10287000" w="8110728">
                <a:moveTo>
                  <a:pt x="0" y="0"/>
                </a:moveTo>
                <a:lnTo>
                  <a:pt x="8110728" y="0"/>
                </a:lnTo>
                <a:lnTo>
                  <a:pt x="81107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3728945"/>
            <a:ext cx="7938316" cy="178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5"/>
              </a:lnSpc>
            </a:pPr>
            <a:r>
              <a:rPr lang="en-US" sz="3399" spc="156">
                <a:solidFill>
                  <a:srgbClr val="222222"/>
                </a:solidFill>
                <a:ea typeface="Source Han Sans KR"/>
              </a:rPr>
              <a:t>게임의 재미요소를 위해 게임 내 이벤트나</a:t>
            </a:r>
          </a:p>
          <a:p>
            <a:pPr algn="just">
              <a:lnSpc>
                <a:spcPts val="4725"/>
              </a:lnSpc>
            </a:pPr>
            <a:r>
              <a:rPr lang="en-US" sz="3399" spc="156">
                <a:solidFill>
                  <a:srgbClr val="222222"/>
                </a:solidFill>
                <a:ea typeface="Source Han Sans KR"/>
              </a:rPr>
              <a:t>외부 이벤트를 통하여 유저들을</a:t>
            </a:r>
          </a:p>
          <a:p>
            <a:pPr algn="just">
              <a:lnSpc>
                <a:spcPts val="4725"/>
              </a:lnSpc>
            </a:pPr>
            <a:r>
              <a:rPr lang="en-US" sz="3399" spc="156">
                <a:solidFill>
                  <a:srgbClr val="222222"/>
                </a:solidFill>
                <a:latin typeface="Source Han Sans KR"/>
                <a:ea typeface="Source Han Sans KR"/>
              </a:rPr>
              <a:t>많이 유입할 수 있게 할 것입니다.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074284"/>
            <a:ext cx="77843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"/>
              </a:rPr>
              <a:t>결론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110728" cy="10287000"/>
          </a:xfrm>
          <a:custGeom>
            <a:avLst/>
            <a:gdLst/>
            <a:ahLst/>
            <a:cxnLst/>
            <a:rect r="r" b="b" t="t" l="l"/>
            <a:pathLst>
              <a:path h="10287000" w="8110728">
                <a:moveTo>
                  <a:pt x="0" y="0"/>
                </a:moveTo>
                <a:lnTo>
                  <a:pt x="8110728" y="0"/>
                </a:lnTo>
                <a:lnTo>
                  <a:pt x="81107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3504737"/>
            <a:ext cx="6850263" cy="584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5"/>
              </a:lnSpc>
            </a:pPr>
            <a:r>
              <a:rPr lang="en-US" sz="3399" spc="156">
                <a:solidFill>
                  <a:srgbClr val="222222"/>
                </a:solidFill>
                <a:latin typeface="Source Han Sans KR"/>
                <a:ea typeface="Source Han Sans KR"/>
              </a:rPr>
              <a:t>게임 제목 : Collect Weapons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074284"/>
            <a:ext cx="77843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"/>
              </a:rPr>
              <a:t>게임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107157"/>
            <a:ext cx="6850263" cy="53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7"/>
              </a:lnSpc>
            </a:pPr>
            <a:r>
              <a:rPr lang="en-US" sz="3199" spc="147">
                <a:solidFill>
                  <a:srgbClr val="222222"/>
                </a:solidFill>
                <a:latin typeface="Source Han Sans KR"/>
                <a:ea typeface="Source Han Sans KR"/>
              </a:rPr>
              <a:t>버전 : 1.1v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086350"/>
            <a:ext cx="8115300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무기를 강화하며 모든 무기를 수집하는 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간단한 텍스트형식 게임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8134" y="1584814"/>
            <a:ext cx="6471732" cy="6547330"/>
          </a:xfrm>
          <a:custGeom>
            <a:avLst/>
            <a:gdLst/>
            <a:ahLst/>
            <a:cxnLst/>
            <a:rect r="r" b="b" t="t" l="l"/>
            <a:pathLst>
              <a:path h="6547330" w="6471732">
                <a:moveTo>
                  <a:pt x="0" y="0"/>
                </a:moveTo>
                <a:lnTo>
                  <a:pt x="6471732" y="0"/>
                </a:lnTo>
                <a:lnTo>
                  <a:pt x="6471732" y="6547329"/>
                </a:lnTo>
                <a:lnTo>
                  <a:pt x="0" y="654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4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4264"/>
            <a:ext cx="77843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"/>
              </a:rPr>
              <a:t>게임 화면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86350" y="8749665"/>
            <a:ext cx="8115300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세 가지 선택지를 입력해서 선택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8147" y="3193720"/>
            <a:ext cx="13211707" cy="3899559"/>
          </a:xfrm>
          <a:custGeom>
            <a:avLst/>
            <a:gdLst/>
            <a:ahLst/>
            <a:cxnLst/>
            <a:rect r="r" b="b" t="t" l="l"/>
            <a:pathLst>
              <a:path h="3899559" w="13211707">
                <a:moveTo>
                  <a:pt x="0" y="0"/>
                </a:moveTo>
                <a:lnTo>
                  <a:pt x="13211706" y="0"/>
                </a:lnTo>
                <a:lnTo>
                  <a:pt x="13211706" y="3899560"/>
                </a:lnTo>
                <a:lnTo>
                  <a:pt x="0" y="389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55381" y="7645126"/>
            <a:ext cx="8115300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플레이어의 상태 창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3641"/>
            <a:ext cx="6883444" cy="2968880"/>
          </a:xfrm>
          <a:custGeom>
            <a:avLst/>
            <a:gdLst/>
            <a:ahLst/>
            <a:cxnLst/>
            <a:rect r="r" b="b" t="t" l="l"/>
            <a:pathLst>
              <a:path h="2968880" w="6883444">
                <a:moveTo>
                  <a:pt x="0" y="0"/>
                </a:moveTo>
                <a:lnTo>
                  <a:pt x="6883444" y="0"/>
                </a:lnTo>
                <a:lnTo>
                  <a:pt x="6883444" y="2968880"/>
                </a:lnTo>
                <a:lnTo>
                  <a:pt x="0" y="296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88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41663"/>
            <a:ext cx="6883444" cy="2961697"/>
          </a:xfrm>
          <a:custGeom>
            <a:avLst/>
            <a:gdLst/>
            <a:ahLst/>
            <a:cxnLst/>
            <a:rect r="r" b="b" t="t" l="l"/>
            <a:pathLst>
              <a:path h="2961697" w="6883444">
                <a:moveTo>
                  <a:pt x="0" y="0"/>
                </a:moveTo>
                <a:lnTo>
                  <a:pt x="6883444" y="0"/>
                </a:lnTo>
                <a:lnTo>
                  <a:pt x="6883444" y="2961696"/>
                </a:lnTo>
                <a:lnTo>
                  <a:pt x="0" y="2961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2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9719" y="3656731"/>
            <a:ext cx="6927876" cy="2973538"/>
          </a:xfrm>
          <a:custGeom>
            <a:avLst/>
            <a:gdLst/>
            <a:ahLst/>
            <a:cxnLst/>
            <a:rect r="r" b="b" t="t" l="l"/>
            <a:pathLst>
              <a:path h="2973538" w="6927876">
                <a:moveTo>
                  <a:pt x="0" y="0"/>
                </a:moveTo>
                <a:lnTo>
                  <a:pt x="6927876" y="0"/>
                </a:lnTo>
                <a:lnTo>
                  <a:pt x="6927876" y="2973538"/>
                </a:lnTo>
                <a:lnTo>
                  <a:pt x="0" y="2973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42943" y="2468801"/>
            <a:ext cx="2427749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강화 성공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42943" y="7252414"/>
            <a:ext cx="2427749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강화 실패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9782" y="7026672"/>
            <a:ext cx="2427749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무기 파괴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9144000" y="0"/>
            <a:ext cx="5119657" cy="51435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9144000" y="5143500"/>
            <a:ext cx="5119657" cy="51435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0" y="5143500"/>
            <a:ext cx="9144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415" y="901383"/>
            <a:ext cx="7480682" cy="2559634"/>
          </a:xfrm>
          <a:custGeom>
            <a:avLst/>
            <a:gdLst/>
            <a:ahLst/>
            <a:cxnLst/>
            <a:rect r="r" b="b" t="t" l="l"/>
            <a:pathLst>
              <a:path h="2559634" w="7480682">
                <a:moveTo>
                  <a:pt x="0" y="0"/>
                </a:moveTo>
                <a:lnTo>
                  <a:pt x="7480682" y="0"/>
                </a:lnTo>
                <a:lnTo>
                  <a:pt x="7480682" y="2559635"/>
                </a:lnTo>
                <a:lnTo>
                  <a:pt x="0" y="2559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3566" y="5539180"/>
            <a:ext cx="4536381" cy="3936979"/>
          </a:xfrm>
          <a:custGeom>
            <a:avLst/>
            <a:gdLst/>
            <a:ahLst/>
            <a:cxnLst/>
            <a:rect r="r" b="b" t="t" l="l"/>
            <a:pathLst>
              <a:path h="3936979" w="4536381">
                <a:moveTo>
                  <a:pt x="0" y="0"/>
                </a:moveTo>
                <a:lnTo>
                  <a:pt x="4536380" y="0"/>
                </a:lnTo>
                <a:lnTo>
                  <a:pt x="4536380" y="3936979"/>
                </a:lnTo>
                <a:lnTo>
                  <a:pt x="0" y="3936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669" r="-31254" b="-3667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44000" y="0"/>
            <a:ext cx="5119657" cy="51435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9144000" y="5143500"/>
            <a:ext cx="5119657" cy="51435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0" y="5143500"/>
            <a:ext cx="9144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958071" y="4733887"/>
            <a:ext cx="5301229" cy="805293"/>
          </a:xfrm>
          <a:custGeom>
            <a:avLst/>
            <a:gdLst/>
            <a:ahLst/>
            <a:cxnLst/>
            <a:rect r="r" b="b" t="t" l="l"/>
            <a:pathLst>
              <a:path h="805293" w="5301229">
                <a:moveTo>
                  <a:pt x="0" y="0"/>
                </a:moveTo>
                <a:lnTo>
                  <a:pt x="5301229" y="0"/>
                </a:lnTo>
                <a:lnTo>
                  <a:pt x="5301229" y="805293"/>
                </a:lnTo>
                <a:lnTo>
                  <a:pt x="0" y="805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785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07881" y="3771609"/>
            <a:ext cx="2427749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무기 수집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1352" y="9547960"/>
            <a:ext cx="5100808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플레이어의 무기 수집 리스트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0632" y="5859108"/>
            <a:ext cx="4456106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무기 최대 강화 레벨 달성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10606" y="0"/>
            <a:ext cx="8777394" cy="10533874"/>
          </a:xfrm>
          <a:custGeom>
            <a:avLst/>
            <a:gdLst/>
            <a:ahLst/>
            <a:cxnLst/>
            <a:rect r="r" b="b" t="t" l="l"/>
            <a:pathLst>
              <a:path h="10533874" w="8777394">
                <a:moveTo>
                  <a:pt x="0" y="0"/>
                </a:moveTo>
                <a:lnTo>
                  <a:pt x="8777394" y="0"/>
                </a:lnTo>
                <a:lnTo>
                  <a:pt x="8777394" y="10533874"/>
                </a:lnTo>
                <a:lnTo>
                  <a:pt x="0" y="10533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1" r="-21141" b="-2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52787"/>
            <a:ext cx="8115300" cy="365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간단한 텍스트 형식의 게임으로 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검을 강화하면서 최대 단계의 검을 얻어서 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게임을 끝내는 것이 아닌 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모든 단계의 검들을 수집해서 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수집 리스트를 가득 채워 게임을 플레이하는 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유저들의 성취감을 이끌어 내기 위해 게임을 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latin typeface="Source Han Sans KR"/>
                <a:ea typeface="Source Han Sans KR"/>
              </a:rPr>
              <a:t>제작하게 되었습니다.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50434"/>
            <a:ext cx="77843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"/>
              </a:rPr>
              <a:t>게임 운영의 목표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66786"/>
            <a:ext cx="8832039" cy="5891514"/>
          </a:xfrm>
          <a:custGeom>
            <a:avLst/>
            <a:gdLst/>
            <a:ahLst/>
            <a:cxnLst/>
            <a:rect r="r" b="b" t="t" l="l"/>
            <a:pathLst>
              <a:path h="5891514" w="8832039">
                <a:moveTo>
                  <a:pt x="0" y="0"/>
                </a:moveTo>
                <a:lnTo>
                  <a:pt x="8832039" y="0"/>
                </a:lnTo>
                <a:lnTo>
                  <a:pt x="8832039" y="5891514"/>
                </a:lnTo>
                <a:lnTo>
                  <a:pt x="0" y="589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750434"/>
            <a:ext cx="77843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"/>
              </a:rPr>
              <a:t>문제점 분석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91358" y="4860608"/>
            <a:ext cx="8115300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최대 강화 레벨에 도달한 유저가 나오지 않음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91358" y="3309636"/>
            <a:ext cx="8115300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latin typeface="Source Han Sans KR"/>
                <a:ea typeface="Source Han Sans KR"/>
              </a:rPr>
              <a:t>5월 4일부터 6월 12일 까지 </a:t>
            </a:r>
          </a:p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latin typeface="Source Han Sans KR"/>
                <a:ea typeface="Source Han Sans KR"/>
              </a:rPr>
              <a:t>9단계에 진입을 한 유저 없음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91358" y="5883592"/>
            <a:ext cx="8115300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ea typeface="Source Han Sans KR"/>
              </a:rPr>
              <a:t>유저들이 성취감을 느낄 수 없음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7285" y="3407238"/>
            <a:ext cx="16573429" cy="5851062"/>
          </a:xfrm>
          <a:custGeom>
            <a:avLst/>
            <a:gdLst/>
            <a:ahLst/>
            <a:cxnLst/>
            <a:rect r="r" b="b" t="t" l="l"/>
            <a:pathLst>
              <a:path h="5851062" w="16573429">
                <a:moveTo>
                  <a:pt x="0" y="0"/>
                </a:moveTo>
                <a:lnTo>
                  <a:pt x="16573430" y="0"/>
                </a:lnTo>
                <a:lnTo>
                  <a:pt x="16573430" y="5851062"/>
                </a:lnTo>
                <a:lnTo>
                  <a:pt x="0" y="585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50434"/>
            <a:ext cx="77843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"/>
              </a:rPr>
              <a:t>해결방안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DAGITXAJDxo</dc:identifier>
  <dcterms:modified xsi:type="dcterms:W3CDTF">2011-08-01T06:04:30Z</dcterms:modified>
  <cp:revision>1</cp:revision>
  <dc:title>2024</dc:title>
</cp:coreProperties>
</file>